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61" r:id="rId11"/>
    <p:sldId id="270" r:id="rId1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33CC33"/>
    <a:srgbClr val="5EC902"/>
    <a:srgbClr val="4D4D4D"/>
    <a:srgbClr val="2263D4"/>
    <a:srgbClr val="60682C"/>
    <a:srgbClr val="919163"/>
    <a:srgbClr val="AE1517"/>
    <a:srgbClr val="CC0000"/>
    <a:srgbClr val="B6870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660B408-B3CF-4A94-85FC-2B1E0A45F4A2}" styleName="ลักษณะสีเข้ม 2 - เน้น 1/เน้น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ลักษณะสีอ่อน 2 - เน้น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0" autoAdjust="0"/>
    <p:restoredTop sz="94709" autoAdjust="0"/>
  </p:normalViewPr>
  <p:slideViewPr>
    <p:cSldViewPr>
      <p:cViewPr>
        <p:scale>
          <a:sx n="60" d="100"/>
          <a:sy n="60" d="100"/>
        </p:scale>
        <p:origin x="-1524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Picture 25" descr="rtytr, ghnedyer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b="1">
                <a:solidFill>
                  <a:srgbClr val="5EC902"/>
                </a:solidFill>
              </a:rPr>
              <a:t>Page </a:t>
            </a:r>
            <a:fld id="{98609FBF-6B4F-4131-BBBA-FC81F541D4DB}" type="slidenum">
              <a:rPr lang="fr-FR" b="1">
                <a:solidFill>
                  <a:srgbClr val="5EC902"/>
                </a:solidFill>
              </a:rPr>
              <a:pPr/>
              <a:t>‹#›</a:t>
            </a:fld>
            <a:endParaRPr lang="fr-FR" b="1">
              <a:solidFill>
                <a:srgbClr val="5EC90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4896544"/>
          </a:xfrm>
        </p:spPr>
        <p:txBody>
          <a:bodyPr>
            <a:normAutofit/>
          </a:bodyPr>
          <a:lstStyle/>
          <a:p>
            <a:r>
              <a:rPr lang="fr-FR" sz="6000" b="1" dirty="0" smtClean="0">
                <a:solidFill>
                  <a:srgbClr val="009900"/>
                </a:solidFill>
                <a:latin typeface="Century Gothic" pitchFamily="34" charset="0"/>
              </a:rPr>
              <a:t>Excel</a:t>
            </a:r>
            <a:br>
              <a:rPr lang="fr-FR" sz="6000" b="1" dirty="0" smtClean="0">
                <a:solidFill>
                  <a:srgbClr val="009900"/>
                </a:solidFill>
                <a:latin typeface="Century Gothic" pitchFamily="34" charset="0"/>
              </a:rPr>
            </a:br>
            <a:r>
              <a:rPr lang="en-US" sz="6000" b="1" dirty="0" smtClean="0">
                <a:solidFill>
                  <a:srgbClr val="009900"/>
                </a:solidFill>
                <a:latin typeface="Century Gothic" pitchFamily="34" charset="0"/>
              </a:rPr>
              <a:t>Text</a:t>
            </a:r>
            <a:r>
              <a:rPr lang="fr-FR" sz="6000" b="1" dirty="0" smtClean="0">
                <a:solidFill>
                  <a:srgbClr val="009900"/>
                </a:solidFill>
                <a:latin typeface="Century Gothic" pitchFamily="34" charset="0"/>
              </a:rPr>
              <a:t> </a:t>
            </a:r>
            <a:r>
              <a:rPr lang="en-US" sz="6000" b="1" dirty="0" smtClean="0">
                <a:solidFill>
                  <a:srgbClr val="009900"/>
                </a:solidFill>
                <a:latin typeface="Century Gothic" pitchFamily="34" charset="0"/>
              </a:rPr>
              <a:t>Functions</a:t>
            </a:r>
            <a:br>
              <a:rPr lang="en-US" sz="6000" b="1" dirty="0" smtClean="0">
                <a:solidFill>
                  <a:srgbClr val="009900"/>
                </a:solidFill>
                <a:latin typeface="Century Gothic" pitchFamily="34" charset="0"/>
              </a:rPr>
            </a:br>
            <a:r>
              <a:rPr lang="fr-FR" sz="6000" b="1" dirty="0" smtClean="0">
                <a:solidFill>
                  <a:srgbClr val="009900"/>
                </a:solidFill>
                <a:latin typeface="Century Gothic" pitchFamily="34" charset="0"/>
              </a:rPr>
              <a:t/>
            </a:r>
            <a:br>
              <a:rPr lang="fr-FR" sz="6000" b="1" dirty="0" smtClean="0">
                <a:solidFill>
                  <a:srgbClr val="009900"/>
                </a:solidFill>
                <a:latin typeface="Century Gothic" pitchFamily="34" charset="0"/>
              </a:rPr>
            </a:br>
            <a:r>
              <a:rPr lang="fr-FR" sz="4000" b="1" dirty="0" smtClean="0">
                <a:solidFill>
                  <a:srgbClr val="009900"/>
                </a:solidFill>
                <a:latin typeface="Century Gothic" pitchFamily="34" charset="0"/>
              </a:rPr>
              <a:t>MGMI 311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/>
          <a:lstStyle/>
          <a:p>
            <a:r>
              <a:rPr lang="en-US" sz="5400" b="1" u="sng" dirty="0" smtClean="0">
                <a:latin typeface="Century Gothic" pitchFamily="34" charset="0"/>
                <a:cs typeface="TH K2D July8" pitchFamily="2" charset="-34"/>
              </a:rPr>
              <a:t>Text Functions</a:t>
            </a:r>
            <a:endParaRPr lang="en-US" sz="5400" b="1" u="sng" noProof="0" dirty="0">
              <a:latin typeface="Century Gothic" pitchFamily="34" charset="0"/>
              <a:cs typeface="TH K2D July8" pitchFamily="2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 marL="720725" indent="-360363">
              <a:spcBef>
                <a:spcPts val="600"/>
              </a:spcBef>
              <a:spcAft>
                <a:spcPts val="600"/>
              </a:spcAft>
            </a:pPr>
            <a:r>
              <a:rPr lang="en-US" sz="2800" b="1" noProof="0" dirty="0" smtClean="0">
                <a:latin typeface="Century Gothic" pitchFamily="34" charset="0"/>
              </a:rPr>
              <a:t>Concatenate </a:t>
            </a:r>
            <a:r>
              <a:rPr lang="en-US" sz="2800" noProof="0" dirty="0" smtClean="0">
                <a:latin typeface="Century Gothic" pitchFamily="34" charset="0"/>
              </a:rPr>
              <a:t>(Text1, Text2,..., </a:t>
            </a:r>
            <a:r>
              <a:rPr lang="en-US" sz="2800" noProof="0" dirty="0" err="1" smtClean="0">
                <a:latin typeface="Century Gothic" pitchFamily="34" charset="0"/>
              </a:rPr>
              <a:t>TextX</a:t>
            </a:r>
            <a:r>
              <a:rPr lang="en-US" sz="2800" noProof="0" dirty="0" smtClean="0">
                <a:latin typeface="Century Gothic" pitchFamily="34" charset="0"/>
              </a:rPr>
              <a:t>)</a:t>
            </a:r>
          </a:p>
          <a:p>
            <a:pPr marL="720725" indent="-360363">
              <a:spcBef>
                <a:spcPts val="600"/>
              </a:spcBef>
              <a:spcAft>
                <a:spcPts val="600"/>
              </a:spcAft>
            </a:pPr>
            <a:r>
              <a:rPr lang="en-US" sz="2800" b="1" noProof="0" dirty="0" smtClean="0">
                <a:latin typeface="Century Gothic" pitchFamily="34" charset="0"/>
              </a:rPr>
              <a:t>Exact </a:t>
            </a:r>
            <a:r>
              <a:rPr lang="en-US" sz="2800" noProof="0" dirty="0" smtClean="0">
                <a:latin typeface="Century Gothic" pitchFamily="34" charset="0"/>
              </a:rPr>
              <a:t>(Text1, Text2)</a:t>
            </a:r>
          </a:p>
          <a:p>
            <a:pPr marL="720725" indent="-360363">
              <a:spcBef>
                <a:spcPts val="600"/>
              </a:spcBef>
              <a:spcAft>
                <a:spcPts val="600"/>
              </a:spcAft>
            </a:pPr>
            <a:r>
              <a:rPr lang="en-US" sz="2800" b="1" noProof="0" dirty="0" smtClean="0">
                <a:latin typeface="Century Gothic" pitchFamily="34" charset="0"/>
              </a:rPr>
              <a:t>FIXED</a:t>
            </a:r>
            <a:r>
              <a:rPr lang="en-US" sz="2800" noProof="0" dirty="0" smtClean="0">
                <a:latin typeface="Century Gothic" pitchFamily="34" charset="0"/>
              </a:rPr>
              <a:t> </a:t>
            </a:r>
            <a:r>
              <a:rPr lang="en-US" sz="2800" noProof="0" dirty="0" smtClean="0">
                <a:latin typeface="Century Gothic" pitchFamily="34" charset="0"/>
              </a:rPr>
              <a:t>(Numbers, Decimals, </a:t>
            </a:r>
            <a:r>
              <a:rPr lang="en-US" sz="2800" noProof="0" dirty="0" err="1" smtClean="0">
                <a:latin typeface="Century Gothic" pitchFamily="34" charset="0"/>
              </a:rPr>
              <a:t>No_comment</a:t>
            </a:r>
            <a:r>
              <a:rPr lang="en-US" sz="2800" noProof="0" dirty="0" smtClean="0">
                <a:latin typeface="Century Gothic" pitchFamily="34" charset="0"/>
              </a:rPr>
              <a:t>)</a:t>
            </a:r>
          </a:p>
          <a:p>
            <a:pPr marL="720725" indent="-360363">
              <a:spcBef>
                <a:spcPts val="600"/>
              </a:spcBef>
              <a:spcAft>
                <a:spcPts val="600"/>
              </a:spcAft>
            </a:pPr>
            <a:r>
              <a:rPr lang="en-US" sz="2800" b="1" noProof="0" dirty="0" smtClean="0">
                <a:latin typeface="Century Gothic" pitchFamily="34" charset="0"/>
              </a:rPr>
              <a:t>LEFT / RIGHT </a:t>
            </a:r>
            <a:r>
              <a:rPr lang="en-US" sz="2800" noProof="0" dirty="0" smtClean="0">
                <a:latin typeface="Century Gothic" pitchFamily="34" charset="0"/>
              </a:rPr>
              <a:t>(Text, Char</a:t>
            </a:r>
            <a:r>
              <a:rPr lang="en-US" sz="2800" noProof="0" dirty="0" smtClean="0">
                <a:latin typeface="Century Gothic" pitchFamily="34" charset="0"/>
              </a:rPr>
              <a:t>)</a:t>
            </a:r>
          </a:p>
          <a:p>
            <a:pPr marL="720725" indent="-360363">
              <a:spcBef>
                <a:spcPts val="600"/>
              </a:spcBef>
              <a:spcAft>
                <a:spcPts val="600"/>
              </a:spcAft>
            </a:pPr>
            <a:r>
              <a:rPr lang="en-US" sz="2800" b="1" noProof="0" dirty="0" smtClean="0">
                <a:latin typeface="Century Gothic" pitchFamily="34" charset="0"/>
              </a:rPr>
              <a:t>LOWER</a:t>
            </a:r>
            <a:r>
              <a:rPr lang="en-US" sz="2800" noProof="0" dirty="0" smtClean="0">
                <a:latin typeface="Century Gothic" pitchFamily="34" charset="0"/>
              </a:rPr>
              <a:t> (Text), </a:t>
            </a:r>
            <a:r>
              <a:rPr lang="en-US" sz="2800" b="1" noProof="0" dirty="0" smtClean="0">
                <a:latin typeface="Century Gothic" pitchFamily="34" charset="0"/>
              </a:rPr>
              <a:t>PROPER</a:t>
            </a:r>
            <a:r>
              <a:rPr lang="en-US" sz="2800" noProof="0" dirty="0" smtClean="0">
                <a:latin typeface="Century Gothic" pitchFamily="34" charset="0"/>
              </a:rPr>
              <a:t> (Text), </a:t>
            </a:r>
            <a:r>
              <a:rPr lang="en-US" sz="2800" b="1" noProof="0" dirty="0" smtClean="0">
                <a:latin typeface="Century Gothic" pitchFamily="34" charset="0"/>
              </a:rPr>
              <a:t>UPPER</a:t>
            </a:r>
            <a:r>
              <a:rPr lang="en-US" sz="2800" noProof="0" dirty="0" smtClean="0">
                <a:latin typeface="Century Gothic" pitchFamily="34" charset="0"/>
              </a:rPr>
              <a:t> (Text)</a:t>
            </a:r>
          </a:p>
          <a:p>
            <a:pPr marL="720725" indent="-360363">
              <a:spcBef>
                <a:spcPts val="600"/>
              </a:spcBef>
              <a:spcAft>
                <a:spcPts val="600"/>
              </a:spcAft>
            </a:pPr>
            <a:endParaRPr lang="en-US" sz="2800" noProof="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926976"/>
          </a:xfrm>
        </p:spPr>
        <p:txBody>
          <a:bodyPr/>
          <a:lstStyle/>
          <a:p>
            <a:r>
              <a:rPr lang="en-US" sz="4000" b="1" u="sng" dirty="0" smtClean="0"/>
              <a:t>Logical Function</a:t>
            </a:r>
            <a:endParaRPr lang="en-GB" sz="40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7544" y="1412775"/>
            <a:ext cx="8424936" cy="5256585"/>
          </a:xfrm>
        </p:spPr>
        <p:txBody>
          <a:bodyPr/>
          <a:lstStyle/>
          <a:p>
            <a:r>
              <a:rPr lang="en-GB" dirty="0" smtClean="0">
                <a:latin typeface="Century Gothic" pitchFamily="34" charset="0"/>
              </a:rPr>
              <a:t>Logical </a:t>
            </a:r>
            <a:r>
              <a:rPr lang="en-GB" dirty="0" smtClean="0">
                <a:latin typeface="Century Gothic" pitchFamily="34" charset="0"/>
              </a:rPr>
              <a:t>condition test : logical </a:t>
            </a:r>
            <a:r>
              <a:rPr lang="en-GB" dirty="0" smtClean="0">
                <a:latin typeface="Century Gothic" pitchFamily="34" charset="0"/>
              </a:rPr>
              <a:t>operators</a:t>
            </a:r>
          </a:p>
          <a:p>
            <a:pPr>
              <a:buNone/>
            </a:pPr>
            <a:r>
              <a:rPr lang="en-US" dirty="0" smtClean="0">
                <a:latin typeface="Century Gothic" pitchFamily="34" charset="0"/>
              </a:rPr>
              <a:t>	( return TRUE / FALSE ) e.g. </a:t>
            </a:r>
            <a:endParaRPr lang="en-GB" dirty="0" smtClean="0">
              <a:latin typeface="Century Gothic" pitchFamily="34" charset="0"/>
            </a:endParaRPr>
          </a:p>
          <a:p>
            <a:pPr marL="2774950" lvl="1" indent="-441325">
              <a:buFont typeface="Wingdings" pitchFamily="2" charset="2"/>
              <a:buChar char="Ø"/>
            </a:pPr>
            <a:r>
              <a:rPr lang="en-GB" dirty="0" smtClean="0">
                <a:latin typeface="Century Gothic" pitchFamily="34" charset="0"/>
              </a:rPr>
              <a:t> ISBLANK 		</a:t>
            </a:r>
          </a:p>
          <a:p>
            <a:pPr marL="2774950" lvl="1" indent="-441325">
              <a:buFont typeface="Wingdings" pitchFamily="2" charset="2"/>
              <a:buChar char="Ø"/>
            </a:pPr>
            <a:r>
              <a:rPr lang="en-GB" dirty="0" smtClean="0">
                <a:latin typeface="Century Gothic" pitchFamily="34" charset="0"/>
              </a:rPr>
              <a:t> ISTEXT				</a:t>
            </a:r>
          </a:p>
          <a:p>
            <a:pPr marL="2774950" lvl="1" indent="-441325">
              <a:buFont typeface="Wingdings" pitchFamily="2" charset="2"/>
              <a:buChar char="Ø"/>
            </a:pPr>
            <a:r>
              <a:rPr lang="en-GB" dirty="0" smtClean="0">
                <a:latin typeface="Century Gothic" pitchFamily="34" charset="0"/>
              </a:rPr>
              <a:t> ISNONTEXT		</a:t>
            </a:r>
          </a:p>
          <a:p>
            <a:pPr marL="2774950" lvl="1" indent="-441325">
              <a:buFont typeface="Wingdings" pitchFamily="2" charset="2"/>
              <a:buChar char="Ø"/>
            </a:pPr>
            <a:r>
              <a:rPr lang="en-GB" dirty="0" smtClean="0">
                <a:latin typeface="Century Gothic" pitchFamily="34" charset="0"/>
              </a:rPr>
              <a:t>ISNUMBER</a:t>
            </a:r>
          </a:p>
          <a:p>
            <a:pPr marL="2774950" lvl="1" indent="-441325">
              <a:buFont typeface="Wingdings" pitchFamily="2" charset="2"/>
              <a:buChar char="Ø"/>
            </a:pPr>
            <a:r>
              <a:rPr lang="en-GB" dirty="0" smtClean="0">
                <a:latin typeface="Century Gothic" pitchFamily="34" charset="0"/>
              </a:rPr>
              <a:t>ISEVEN / ISODD</a:t>
            </a:r>
          </a:p>
          <a:p>
            <a:pPr marL="2774950" lvl="1" indent="-441325">
              <a:buFont typeface="Wingdings" pitchFamily="2" charset="2"/>
              <a:buChar char="Ø"/>
            </a:pPr>
            <a:r>
              <a:rPr lang="en-GB" dirty="0" smtClean="0">
                <a:latin typeface="Century Gothic" pitchFamily="34" charset="0"/>
              </a:rPr>
              <a:t>ISERROR</a:t>
            </a:r>
            <a:endParaRPr lang="en-GB" dirty="0" smtClean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en-US" sz="4800" b="1" u="sng" noProof="0" dirty="0" smtClean="0">
                <a:latin typeface="Century Gothic" pitchFamily="34" charset="0"/>
              </a:rPr>
              <a:t>Data Structure</a:t>
            </a:r>
            <a:endParaRPr lang="en-US" sz="4800" b="1" u="sng" noProof="0" dirty="0">
              <a:latin typeface="Century Gothic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/>
          <a:lstStyle/>
          <a:p>
            <a:r>
              <a:rPr lang="en-US" noProof="0" dirty="0" smtClean="0">
                <a:latin typeface="Century Gothic" pitchFamily="34" charset="0"/>
              </a:rPr>
              <a:t>Text is Excel = Array of </a:t>
            </a:r>
            <a:r>
              <a:rPr lang="en-US" noProof="0" dirty="0" smtClean="0">
                <a:latin typeface="Century Gothic" pitchFamily="34" charset="0"/>
              </a:rPr>
              <a:t>Characters</a:t>
            </a:r>
            <a:endParaRPr lang="en-US" noProof="0" dirty="0" smtClean="0">
              <a:latin typeface="Century Gothic" pitchFamily="34" charset="0"/>
            </a:endParaRPr>
          </a:p>
          <a:p>
            <a:pPr>
              <a:buNone/>
            </a:pPr>
            <a:r>
              <a:rPr lang="en-US" noProof="0" dirty="0" smtClean="0">
                <a:latin typeface="Century Gothic" pitchFamily="34" charset="0"/>
              </a:rPr>
              <a:t>				= String </a:t>
            </a:r>
            <a:r>
              <a:rPr lang="en-US" noProof="0" dirty="0" smtClean="0">
                <a:latin typeface="Century Gothic" pitchFamily="34" charset="0"/>
              </a:rPr>
              <a:t>(</a:t>
            </a:r>
            <a:r>
              <a:rPr lang="en-US" dirty="0" smtClean="0">
                <a:latin typeface="Century Gothic" pitchFamily="34" charset="0"/>
              </a:rPr>
              <a:t>when</a:t>
            </a:r>
            <a:r>
              <a:rPr lang="en-US" noProof="0" dirty="0" smtClean="0">
                <a:latin typeface="Century Gothic" pitchFamily="34" charset="0"/>
              </a:rPr>
              <a:t> </a:t>
            </a:r>
            <a:r>
              <a:rPr lang="en-US" noProof="0" dirty="0" smtClean="0">
                <a:latin typeface="Century Gothic" pitchFamily="34" charset="0"/>
              </a:rPr>
              <a:t>coding)</a:t>
            </a:r>
          </a:p>
          <a:p>
            <a:pPr>
              <a:buNone/>
            </a:pPr>
            <a:endParaRPr lang="en-US" noProof="0" dirty="0" smtClean="0">
              <a:latin typeface="Century Gothic" pitchFamily="34" charset="0"/>
            </a:endParaRPr>
          </a:p>
          <a:p>
            <a:r>
              <a:rPr lang="en-US" noProof="0" dirty="0" smtClean="0">
                <a:latin typeface="Century Gothic" pitchFamily="34" charset="0"/>
              </a:rPr>
              <a:t>Text Function </a:t>
            </a:r>
            <a:r>
              <a:rPr lang="en-US" noProof="0" dirty="0" smtClean="0">
                <a:latin typeface="Century Gothic" pitchFamily="34" charset="0"/>
                <a:sym typeface="Wingdings" pitchFamily="2" charset="2"/>
              </a:rPr>
              <a:t></a:t>
            </a:r>
            <a:r>
              <a:rPr lang="en-US" noProof="0" dirty="0" smtClean="0">
                <a:latin typeface="Century Gothic" pitchFamily="34" charset="0"/>
              </a:rPr>
              <a:t> </a:t>
            </a:r>
            <a:r>
              <a:rPr lang="en-US" noProof="0" dirty="0" smtClean="0">
                <a:latin typeface="Century Gothic" pitchFamily="34" charset="0"/>
              </a:rPr>
              <a:t>Array Operation</a:t>
            </a:r>
            <a:endParaRPr lang="en-US" noProof="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en-GB" sz="4800" b="1" u="sng" dirty="0" smtClean="0">
                <a:latin typeface="Century Gothic" pitchFamily="34" charset="0"/>
              </a:rPr>
              <a:t>ASCII code</a:t>
            </a:r>
            <a:endParaRPr lang="en-GB" sz="4800" b="1" u="sng" dirty="0">
              <a:latin typeface="Century Gothic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709120"/>
          </a:xfrm>
        </p:spPr>
        <p:txBody>
          <a:bodyPr/>
          <a:lstStyle/>
          <a:p>
            <a:r>
              <a:rPr lang="en-GB" dirty="0" smtClean="0">
                <a:latin typeface="Century Gothic" pitchFamily="34" charset="0"/>
              </a:rPr>
              <a:t>Most computers use ASCII code to represent text, which makes it possible to transfer data from one computer to another. </a:t>
            </a:r>
          </a:p>
          <a:p>
            <a:r>
              <a:rPr lang="en-GB" b="1" u="sng" dirty="0" smtClean="0">
                <a:latin typeface="Century Gothic" pitchFamily="34" charset="0"/>
              </a:rPr>
              <a:t>A</a:t>
            </a:r>
            <a:r>
              <a:rPr lang="en-GB" dirty="0" smtClean="0">
                <a:latin typeface="Century Gothic" pitchFamily="34" charset="0"/>
              </a:rPr>
              <a:t>merican </a:t>
            </a:r>
            <a:r>
              <a:rPr lang="en-GB" b="1" u="sng" dirty="0" smtClean="0">
                <a:latin typeface="Century Gothic" pitchFamily="34" charset="0"/>
              </a:rPr>
              <a:t>S</a:t>
            </a:r>
            <a:r>
              <a:rPr lang="en-GB" dirty="0" smtClean="0">
                <a:latin typeface="Century Gothic" pitchFamily="34" charset="0"/>
              </a:rPr>
              <a:t>tandard </a:t>
            </a:r>
            <a:r>
              <a:rPr lang="en-GB" b="1" u="sng" dirty="0" smtClean="0">
                <a:latin typeface="Century Gothic" pitchFamily="34" charset="0"/>
              </a:rPr>
              <a:t>C</a:t>
            </a:r>
            <a:r>
              <a:rPr lang="en-GB" dirty="0" smtClean="0">
                <a:latin typeface="Century Gothic" pitchFamily="34" charset="0"/>
              </a:rPr>
              <a:t>ode for </a:t>
            </a:r>
            <a:r>
              <a:rPr lang="en-GB" b="1" u="sng" dirty="0" smtClean="0">
                <a:latin typeface="Century Gothic" pitchFamily="34" charset="0"/>
              </a:rPr>
              <a:t>I</a:t>
            </a:r>
            <a:r>
              <a:rPr lang="en-GB" dirty="0" smtClean="0">
                <a:latin typeface="Century Gothic" pitchFamily="34" charset="0"/>
              </a:rPr>
              <a:t>nformation </a:t>
            </a:r>
            <a:r>
              <a:rPr lang="en-GB" b="1" u="sng" dirty="0" smtClean="0">
                <a:latin typeface="Century Gothic" pitchFamily="34" charset="0"/>
              </a:rPr>
              <a:t>I</a:t>
            </a:r>
            <a:r>
              <a:rPr lang="en-GB" dirty="0" smtClean="0">
                <a:latin typeface="Century Gothic" pitchFamily="34" charset="0"/>
              </a:rPr>
              <a:t>nterchange</a:t>
            </a:r>
          </a:p>
          <a:p>
            <a:pPr marL="2774950" indent="-441325"/>
            <a:r>
              <a:rPr lang="en-GB" dirty="0" smtClean="0">
                <a:latin typeface="Century Gothic" pitchFamily="34" charset="0"/>
              </a:rPr>
              <a:t>The standard ASCII code character set uses just 7 bits for each character</a:t>
            </a:r>
            <a:endParaRPr lang="en-GB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en-GB" sz="4800" b="1" u="sng" dirty="0" smtClean="0"/>
              <a:t>CODE(text)</a:t>
            </a:r>
            <a:endParaRPr lang="en-GB" sz="4800" b="1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entury Gothic" pitchFamily="34" charset="0"/>
              </a:rPr>
              <a:t>Returns the ASCII value of a character or the first character in a cell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entury Gothic" pitchFamily="34" charset="0"/>
              </a:rPr>
              <a:t>i.e. the function will return the ASCII value for the first character and ignore all of the characters after the first.</a:t>
            </a:r>
            <a:endParaRPr lang="en-GB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en-GB" b="1" u="sng" dirty="0" smtClean="0"/>
              <a:t>Array Function </a:t>
            </a:r>
            <a:r>
              <a:rPr lang="en-GB" u="sng" dirty="0" smtClean="0"/>
              <a:t>Vs</a:t>
            </a:r>
            <a:r>
              <a:rPr lang="en-GB" b="1" u="sng" dirty="0" smtClean="0"/>
              <a:t>.</a:t>
            </a:r>
            <a:r>
              <a:rPr lang="en-GB" b="1" u="sng" dirty="0" smtClean="0"/>
              <a:t> </a:t>
            </a:r>
            <a:r>
              <a:rPr lang="en-GB" b="1" u="sng" dirty="0" smtClean="0"/>
              <a:t>Excel </a:t>
            </a:r>
            <a:r>
              <a:rPr lang="en-GB" b="1" u="sng" dirty="0" smtClean="0"/>
              <a:t>Text</a:t>
            </a:r>
            <a:endParaRPr lang="en-GB" b="1" u="sng" dirty="0"/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457200" y="1782763"/>
          <a:ext cx="8147248" cy="3870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50504"/>
                <a:gridCol w="4392488"/>
                <a:gridCol w="2304256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Array </a:t>
                      </a:r>
                      <a:r>
                        <a:rPr lang="en-US" baseline="0" dirty="0" smtClean="0"/>
                        <a:t>Function</a:t>
                      </a:r>
                      <a:endParaRPr lang="en-GB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tabLst/>
                      </a:pP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tabLst/>
                      </a:pPr>
                      <a:r>
                        <a:rPr lang="en-US" dirty="0" smtClean="0"/>
                        <a:t>Excel Text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Function</a:t>
                      </a:r>
                      <a:endParaRPr lang="en-GB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SIZE()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Length</a:t>
                      </a:r>
                      <a:r>
                        <a:rPr lang="en-US" baseline="0" dirty="0" smtClean="0"/>
                        <a:t> of Array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LEN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First()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First element</a:t>
                      </a:r>
                      <a:r>
                        <a:rPr lang="en-US" baseline="0" dirty="0" smtClean="0"/>
                        <a:t> in an Array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LEFT(Text,</a:t>
                      </a:r>
                      <a:r>
                        <a:rPr lang="en-US" baseline="0" dirty="0" smtClean="0"/>
                        <a:t> Chars)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Last()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Last element</a:t>
                      </a:r>
                      <a:r>
                        <a:rPr lang="en-US" baseline="0" dirty="0" smtClean="0"/>
                        <a:t> in an Array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RIGHT(Text,</a:t>
                      </a:r>
                      <a:r>
                        <a:rPr lang="en-US" baseline="0" dirty="0" smtClean="0"/>
                        <a:t> Chars)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Find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413792"/>
            <a:ext cx="8712968" cy="782960"/>
          </a:xfrm>
        </p:spPr>
        <p:txBody>
          <a:bodyPr/>
          <a:lstStyle/>
          <a:p>
            <a:r>
              <a:rPr lang="en-GB" sz="3500" b="1" u="sng" dirty="0" smtClean="0"/>
              <a:t>FIND </a:t>
            </a:r>
            <a:r>
              <a:rPr lang="en-GB" sz="3500" u="sng" dirty="0" smtClean="0"/>
              <a:t>(</a:t>
            </a:r>
            <a:r>
              <a:rPr lang="en-GB" sz="3500" u="sng" dirty="0" err="1" smtClean="0"/>
              <a:t>Find_Text</a:t>
            </a:r>
            <a:r>
              <a:rPr lang="en-GB" sz="3500" u="sng" dirty="0" smtClean="0"/>
              <a:t>, </a:t>
            </a:r>
            <a:r>
              <a:rPr lang="en-GB" sz="3500" u="sng" dirty="0" err="1" smtClean="0"/>
              <a:t>Within_Text</a:t>
            </a:r>
            <a:r>
              <a:rPr lang="en-GB" sz="3500" u="sng" dirty="0" smtClean="0"/>
              <a:t>, </a:t>
            </a:r>
            <a:r>
              <a:rPr lang="en-GB" sz="3500" u="sng" dirty="0" err="1" smtClean="0"/>
              <a:t>Start_num</a:t>
            </a:r>
            <a:r>
              <a:rPr lang="en-GB" sz="3500" u="sng" dirty="0" smtClean="0"/>
              <a:t>)</a:t>
            </a:r>
            <a:endParaRPr lang="en-GB" sz="3500" b="1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3024336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entury Gothic" pitchFamily="34" charset="0"/>
              </a:rPr>
              <a:t>Returns the location of a substring in a string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entury Gothic" pitchFamily="34" charset="0"/>
              </a:rPr>
              <a:t>i.e. FIND is case-sensitive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 smtClean="0">
                <a:latin typeface="Century Gothic" pitchFamily="34" charset="0"/>
              </a:rPr>
              <a:t>	</a:t>
            </a:r>
            <a:r>
              <a:rPr lang="en-US" dirty="0" smtClean="0">
                <a:latin typeface="Century Gothic" pitchFamily="34" charset="0"/>
              </a:rPr>
              <a:t>	SEARCH is not case-sensitive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 smtClean="0">
                <a:latin typeface="Century Gothic" pitchFamily="34" charset="0"/>
              </a:rPr>
              <a:t>	</a:t>
            </a:r>
            <a:r>
              <a:rPr lang="en-US" dirty="0" smtClean="0">
                <a:latin typeface="Century Gothic" pitchFamily="34" charset="0"/>
              </a:rPr>
              <a:t>	If No Match, it will return #Value 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US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>
              <a:latin typeface="Century Gothic" pitchFamily="34" charset="0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179512" y="1196752"/>
            <a:ext cx="8712968" cy="7829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SEARCH </a:t>
            </a:r>
            <a:r>
              <a:rPr kumimoji="0" lang="en-GB" sz="3200" b="0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en-GB" sz="3200" b="0" i="0" u="sng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Find_Text</a:t>
            </a:r>
            <a:r>
              <a:rPr kumimoji="0" lang="en-GB" sz="3200" b="0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en-GB" sz="3200" b="0" i="0" u="sng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Within_Text</a:t>
            </a:r>
            <a:r>
              <a:rPr kumimoji="0" lang="en-GB" sz="3200" b="0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en-GB" sz="3200" b="0" i="0" u="sng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Start_num</a:t>
            </a:r>
            <a:r>
              <a:rPr kumimoji="0" lang="en-GB" sz="3200" b="0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en-GB" sz="3200" b="1" i="0" u="sng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en-GB" sz="4800" b="1" u="sng" dirty="0" smtClean="0"/>
              <a:t>MID </a:t>
            </a:r>
            <a:r>
              <a:rPr lang="en-GB" sz="4800" u="sng" dirty="0" smtClean="0"/>
              <a:t>(text, Start, Chars)</a:t>
            </a:r>
            <a:endParaRPr lang="en-GB" sz="48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331640" y="1484785"/>
            <a:ext cx="7571184" cy="4104456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 smtClean="0">
                <a:latin typeface="Century Gothic" pitchFamily="34" charset="0"/>
              </a:rPr>
              <a:t>Extract a substring from a string (starting at any position)</a:t>
            </a:r>
            <a:endParaRPr lang="en-GB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US" u="sng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u="sng" dirty="0" smtClean="0">
                <a:latin typeface="Century Gothic" pitchFamily="34" charset="0"/>
              </a:rPr>
              <a:t>Note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entury Gothic" pitchFamily="34" charset="0"/>
              </a:rPr>
              <a:t>Start	= start position (default = 1)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entury Gothic" pitchFamily="34" charset="0"/>
              </a:rPr>
              <a:t>Chars	= number of characters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en-GB" sz="4000" b="1" u="sng" dirty="0" smtClean="0"/>
              <a:t>REPLACE </a:t>
            </a:r>
            <a:r>
              <a:rPr lang="en-GB" sz="4000" u="sng" dirty="0" smtClean="0"/>
              <a:t>(</a:t>
            </a:r>
            <a:r>
              <a:rPr lang="en-GB" sz="4000" u="sng" dirty="0" err="1" smtClean="0"/>
              <a:t>oldText,start_num</a:t>
            </a:r>
            <a:r>
              <a:rPr lang="en-GB" sz="4000" u="sng" dirty="0" smtClean="0"/>
              <a:t>, </a:t>
            </a:r>
            <a:r>
              <a:rPr lang="en-GB" sz="4000" u="sng" dirty="0" err="1" smtClean="0"/>
              <a:t>Num_chars,New_text</a:t>
            </a:r>
            <a:r>
              <a:rPr lang="en-GB" sz="4000" u="sng" dirty="0" smtClean="0"/>
              <a:t>)</a:t>
            </a:r>
            <a:endParaRPr lang="en-GB" sz="40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7544" y="1916832"/>
            <a:ext cx="8676456" cy="45259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entury Gothic" pitchFamily="34" charset="0"/>
              </a:rPr>
              <a:t>Replaces a sequence of characters in a string with another set of characters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u="sng" dirty="0" smtClean="0">
                <a:latin typeface="Century Gothic" pitchFamily="34" charset="0"/>
              </a:rPr>
              <a:t>Note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err="1" smtClean="0">
                <a:latin typeface="Century Gothic" pitchFamily="34" charset="0"/>
              </a:rPr>
              <a:t>oldText</a:t>
            </a:r>
            <a:r>
              <a:rPr lang="en-US" dirty="0" smtClean="0">
                <a:latin typeface="Century Gothic" pitchFamily="34" charset="0"/>
              </a:rPr>
              <a:t> 	= the original string value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err="1" smtClean="0">
                <a:latin typeface="Century Gothic" pitchFamily="34" charset="0"/>
              </a:rPr>
              <a:t>Number_chars</a:t>
            </a:r>
            <a:r>
              <a:rPr lang="en-US" dirty="0" smtClean="0">
                <a:latin typeface="Century Gothic" pitchFamily="34" charset="0"/>
              </a:rPr>
              <a:t>	= the number of 			characters to replace the </a:t>
            </a:r>
            <a:r>
              <a:rPr lang="en-US" dirty="0" err="1" smtClean="0">
                <a:latin typeface="Century Gothic" pitchFamily="34" charset="0"/>
              </a:rPr>
              <a:t>oldText</a:t>
            </a:r>
            <a:endParaRPr lang="en-GB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en-GB" sz="4000" b="1" u="sng" dirty="0" smtClean="0"/>
              <a:t>SUBSTITUTE </a:t>
            </a:r>
            <a:r>
              <a:rPr lang="en-GB" sz="4000" u="sng" dirty="0" smtClean="0"/>
              <a:t>(Text, </a:t>
            </a:r>
            <a:r>
              <a:rPr lang="en-GB" sz="4000" u="sng" dirty="0" err="1" smtClean="0"/>
              <a:t>oldText,newText</a:t>
            </a:r>
            <a:r>
              <a:rPr lang="en-GB" sz="4000" u="sng" dirty="0" smtClean="0"/>
              <a:t>, </a:t>
            </a:r>
            <a:r>
              <a:rPr lang="en-GB" sz="4000" u="sng" dirty="0" err="1" smtClean="0"/>
              <a:t>Instance_num</a:t>
            </a:r>
            <a:r>
              <a:rPr lang="en-GB" sz="4000" u="sng" dirty="0" smtClean="0"/>
              <a:t>)</a:t>
            </a:r>
            <a:endParaRPr lang="en-GB" sz="4000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7544" y="2143397"/>
            <a:ext cx="8424936" cy="45259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000" dirty="0" smtClean="0">
                <a:latin typeface="Century Gothic" pitchFamily="34" charset="0"/>
              </a:rPr>
              <a:t>Replaces a set of characters with another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US" sz="3000" u="sng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000" u="sng" dirty="0" smtClean="0">
                <a:latin typeface="Century Gothic" pitchFamily="34" charset="0"/>
              </a:rPr>
              <a:t>Note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000" dirty="0" err="1" smtClean="0">
                <a:latin typeface="Century Gothic" pitchFamily="34" charset="0"/>
              </a:rPr>
              <a:t>Instance_num</a:t>
            </a:r>
            <a:r>
              <a:rPr lang="en-US" sz="3000" dirty="0" smtClean="0">
                <a:latin typeface="Century Gothic" pitchFamily="34" charset="0"/>
              </a:rPr>
              <a:t>	= n </a:t>
            </a:r>
            <a:r>
              <a:rPr lang="en-US" sz="3000" dirty="0" err="1" smtClean="0">
                <a:latin typeface="Century Gothic" pitchFamily="34" charset="0"/>
              </a:rPr>
              <a:t>th</a:t>
            </a:r>
            <a:r>
              <a:rPr lang="en-US" sz="3000" dirty="0" smtClean="0">
                <a:latin typeface="Century Gothic" pitchFamily="34" charset="0"/>
              </a:rPr>
              <a:t> appearance of 		the </a:t>
            </a:r>
            <a:r>
              <a:rPr lang="en-US" sz="3000" dirty="0" err="1" smtClean="0">
                <a:latin typeface="Century Gothic" pitchFamily="34" charset="0"/>
              </a:rPr>
              <a:t>oldText</a:t>
            </a:r>
            <a:r>
              <a:rPr lang="en-US" sz="3000" dirty="0" smtClean="0">
                <a:latin typeface="Century Gothic" pitchFamily="34" charset="0"/>
              </a:rPr>
              <a:t> that you want to replace</a:t>
            </a:r>
            <a:endParaRPr lang="en-GB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274</Words>
  <Application>Microsoft Office PowerPoint</Application>
  <PresentationFormat>นำเสนอทางหน้าจอ (4:3)</PresentationFormat>
  <Paragraphs>63</Paragraphs>
  <Slides>11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2" baseType="lpstr">
      <vt:lpstr>Modèle par défaut</vt:lpstr>
      <vt:lpstr>Excel Text Functions  MGMI 311</vt:lpstr>
      <vt:lpstr>Data Structure</vt:lpstr>
      <vt:lpstr>ASCII code</vt:lpstr>
      <vt:lpstr>CODE(text)</vt:lpstr>
      <vt:lpstr>Array Function Vs. Excel Text</vt:lpstr>
      <vt:lpstr>FIND (Find_Text, Within_Text, Start_num)</vt:lpstr>
      <vt:lpstr>MID (text, Start, Chars)</vt:lpstr>
      <vt:lpstr>REPLACE (oldText,start_num, Num_chars,New_text)</vt:lpstr>
      <vt:lpstr>SUBSTITUTE (Text, oldText,newText, Instance_num)</vt:lpstr>
      <vt:lpstr>Text Functions</vt:lpstr>
      <vt:lpstr>Logical Function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green pen on a plan</dc:title>
  <dc:creator>www.powerpointstyles.com</dc:creator>
  <dc:description>Image credit to FreeDigitalPhotos.net </dc:description>
  <cp:lastModifiedBy>Hui</cp:lastModifiedBy>
  <cp:revision>38</cp:revision>
  <dcterms:created xsi:type="dcterms:W3CDTF">2009-03-23T15:23:24Z</dcterms:created>
  <dcterms:modified xsi:type="dcterms:W3CDTF">2011-08-05T01:44:18Z</dcterms:modified>
</cp:coreProperties>
</file>